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43"/>
  </p:notesMasterIdLst>
  <p:handoutMasterIdLst>
    <p:handoutMasterId r:id="rId44"/>
  </p:handoutMasterIdLst>
  <p:sldIdLst>
    <p:sldId id="681" r:id="rId3"/>
    <p:sldId id="682" r:id="rId4"/>
    <p:sldId id="308" r:id="rId5"/>
    <p:sldId id="310" r:id="rId6"/>
    <p:sldId id="287" r:id="rId7"/>
    <p:sldId id="320" r:id="rId8"/>
    <p:sldId id="311" r:id="rId9"/>
    <p:sldId id="318" r:id="rId10"/>
    <p:sldId id="286" r:id="rId11"/>
    <p:sldId id="288" r:id="rId12"/>
    <p:sldId id="289" r:id="rId13"/>
    <p:sldId id="290" r:id="rId14"/>
    <p:sldId id="291" r:id="rId15"/>
    <p:sldId id="292" r:id="rId16"/>
    <p:sldId id="321" r:id="rId17"/>
    <p:sldId id="313" r:id="rId18"/>
    <p:sldId id="314" r:id="rId19"/>
    <p:sldId id="902" r:id="rId20"/>
    <p:sldId id="905" r:id="rId21"/>
    <p:sldId id="903" r:id="rId22"/>
    <p:sldId id="293" r:id="rId23"/>
    <p:sldId id="294" r:id="rId24"/>
    <p:sldId id="315" r:id="rId25"/>
    <p:sldId id="295" r:id="rId26"/>
    <p:sldId id="296" r:id="rId27"/>
    <p:sldId id="297" r:id="rId28"/>
    <p:sldId id="298" r:id="rId29"/>
    <p:sldId id="299" r:id="rId30"/>
    <p:sldId id="322" r:id="rId31"/>
    <p:sldId id="300" r:id="rId32"/>
    <p:sldId id="301" r:id="rId33"/>
    <p:sldId id="316" r:id="rId34"/>
    <p:sldId id="302" r:id="rId35"/>
    <p:sldId id="303" r:id="rId36"/>
    <p:sldId id="304" r:id="rId37"/>
    <p:sldId id="323" r:id="rId38"/>
    <p:sldId id="305" r:id="rId39"/>
    <p:sldId id="319" r:id="rId40"/>
    <p:sldId id="306" r:id="rId41"/>
    <p:sldId id="307" r:id="rId42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Anatomy of Mortgage Lending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E0D35B8C-402D-4EB0-95DA-F677A88CC59E}">
      <dgm:prSet custT="1"/>
      <dgm:spPr/>
      <dgm:t>
        <a:bodyPr/>
        <a:lstStyle/>
        <a:p>
          <a:r>
            <a:rPr lang="en-US" sz="2800" b="0" dirty="0"/>
            <a:t>Initiating a Mortgage Loan</a:t>
          </a:r>
        </a:p>
      </dgm:t>
    </dgm:pt>
    <dgm:pt modelId="{01E10044-C2AD-45E1-8DEF-906BA96025FB}" type="parTrans" cxnId="{D9D54E9C-8E60-40B3-8B63-106C0D79D947}">
      <dgm:prSet/>
      <dgm:spPr/>
      <dgm:t>
        <a:bodyPr/>
        <a:lstStyle/>
        <a:p>
          <a:endParaRPr lang="en-US"/>
        </a:p>
      </dgm:t>
    </dgm:pt>
    <dgm:pt modelId="{1DB8C8E3-3B56-4E86-9FAE-205DD9BAC13C}" type="sibTrans" cxnId="{D9D54E9C-8E60-40B3-8B63-106C0D79D947}">
      <dgm:prSet/>
      <dgm:spPr/>
      <dgm:t>
        <a:bodyPr/>
        <a:lstStyle/>
        <a:p>
          <a:endParaRPr lang="en-US"/>
        </a:p>
      </dgm:t>
    </dgm:pt>
    <dgm:pt modelId="{44D8C5A3-C964-4805-A202-71339C40543F}">
      <dgm:prSet custT="1"/>
      <dgm:spPr/>
      <dgm:t>
        <a:bodyPr/>
        <a:lstStyle/>
        <a:p>
          <a:r>
            <a:rPr lang="en-US" sz="2800" b="0" dirty="0"/>
            <a:t>Qualifying for a Mortgage Loan</a:t>
          </a:r>
        </a:p>
      </dgm:t>
    </dgm:pt>
    <dgm:pt modelId="{F8841A0A-B496-4957-8373-78C6C9350E81}" type="parTrans" cxnId="{E77FF8A6-C29A-4FCC-9536-BEA47CB86DCA}">
      <dgm:prSet/>
      <dgm:spPr/>
      <dgm:t>
        <a:bodyPr/>
        <a:lstStyle/>
        <a:p>
          <a:endParaRPr lang="en-US"/>
        </a:p>
      </dgm:t>
    </dgm:pt>
    <dgm:pt modelId="{3669073E-CB89-4B53-B5EF-EF3521D25FE5}" type="sibTrans" cxnId="{E77FF8A6-C29A-4FCC-9536-BEA47CB86DCA}">
      <dgm:prSet/>
      <dgm:spPr/>
      <dgm:t>
        <a:bodyPr/>
        <a:lstStyle/>
        <a:p>
          <a:endParaRPr lang="en-US"/>
        </a:p>
      </dgm:t>
    </dgm:pt>
    <dgm:pt modelId="{D553E7C6-2C90-431F-8A3D-A938FF3D37BD}">
      <dgm:prSet custT="1"/>
      <dgm:spPr/>
      <dgm:t>
        <a:bodyPr/>
        <a:lstStyle/>
        <a:p>
          <a:r>
            <a:rPr lang="en-US" sz="2800" b="0" dirty="0"/>
            <a:t>Closing a Loan</a:t>
          </a:r>
        </a:p>
      </dgm:t>
    </dgm:pt>
    <dgm:pt modelId="{B2E5C187-1FFC-4B41-86D3-9017400DAE8B}" type="parTrans" cxnId="{2AE475E1-B247-4D3E-8FDE-419DA7E684A5}">
      <dgm:prSet/>
      <dgm:spPr/>
      <dgm:t>
        <a:bodyPr/>
        <a:lstStyle/>
        <a:p>
          <a:endParaRPr lang="en-US"/>
        </a:p>
      </dgm:t>
    </dgm:pt>
    <dgm:pt modelId="{DC384D49-48ED-48F1-92D5-F36471073E1C}" type="sibTrans" cxnId="{2AE475E1-B247-4D3E-8FDE-419DA7E684A5}">
      <dgm:prSet/>
      <dgm:spPr/>
      <dgm:t>
        <a:bodyPr/>
        <a:lstStyle/>
        <a:p>
          <a:endParaRPr lang="en-US"/>
        </a:p>
      </dgm:t>
    </dgm:pt>
    <dgm:pt modelId="{DBDB045E-C3D8-46FB-A348-D4E16291125B}">
      <dgm:prSet custT="1"/>
      <dgm:spPr/>
      <dgm:t>
        <a:bodyPr/>
        <a:lstStyle/>
        <a:p>
          <a:r>
            <a:rPr lang="en-US" sz="2800" b="0" dirty="0"/>
            <a:t>Laws Affecting Mortgage Lending</a:t>
          </a:r>
        </a:p>
      </dgm:t>
    </dgm:pt>
    <dgm:pt modelId="{5B41A68F-E7CB-47E7-A6B3-E479B72B1CA2}" type="parTrans" cxnId="{4B951D7F-15B7-4C9B-8092-247195E31551}">
      <dgm:prSet/>
      <dgm:spPr/>
      <dgm:t>
        <a:bodyPr/>
        <a:lstStyle/>
        <a:p>
          <a:endParaRPr lang="en-US"/>
        </a:p>
      </dgm:t>
    </dgm:pt>
    <dgm:pt modelId="{74A6E0E7-A077-4F26-9C53-B222AD8043EF}" type="sibTrans" cxnId="{4B951D7F-15B7-4C9B-8092-247195E31551}">
      <dgm:prSet/>
      <dgm:spPr/>
      <dgm:t>
        <a:bodyPr/>
        <a:lstStyle/>
        <a:p>
          <a:endParaRPr lang="en-US"/>
        </a:p>
      </dgm:t>
    </dgm:pt>
    <dgm:pt modelId="{1FFBED8A-7CD9-4491-B774-D330F49C4F19}">
      <dgm:prSet custT="1"/>
      <dgm:spPr/>
      <dgm:t>
        <a:bodyPr/>
        <a:lstStyle/>
        <a:p>
          <a:r>
            <a:rPr lang="en-US" sz="2800" b="0" dirty="0"/>
            <a:t>The Mortgage Market</a:t>
          </a:r>
        </a:p>
      </dgm:t>
    </dgm:pt>
    <dgm:pt modelId="{93A07783-BE59-4B61-8E7A-EEF311351899}" type="parTrans" cxnId="{7909592C-A393-4AF5-A9D7-01E74F555773}">
      <dgm:prSet/>
      <dgm:spPr/>
      <dgm:t>
        <a:bodyPr/>
        <a:lstStyle/>
        <a:p>
          <a:endParaRPr lang="en-US"/>
        </a:p>
      </dgm:t>
    </dgm:pt>
    <dgm:pt modelId="{D55EEF7B-BBDD-47E1-9BBD-7EBFDDD04161}" type="sibTrans" cxnId="{7909592C-A393-4AF5-A9D7-01E74F555773}">
      <dgm:prSet/>
      <dgm:spPr/>
      <dgm:t>
        <a:bodyPr/>
        <a:lstStyle/>
        <a:p>
          <a:endParaRPr lang="en-US"/>
        </a:p>
      </dgm:t>
    </dgm:pt>
    <dgm:pt modelId="{C8A59C4C-FD26-41F6-87C3-CDDA7C9352A8}">
      <dgm:prSet custT="1"/>
      <dgm:spPr/>
      <dgm:t>
        <a:bodyPr/>
        <a:lstStyle/>
        <a:p>
          <a:r>
            <a:rPr lang="en-US" sz="2800" b="0" dirty="0"/>
            <a:t>Types of Real Estate Loans</a:t>
          </a:r>
        </a:p>
      </dgm:t>
    </dgm:pt>
    <dgm:pt modelId="{9743AFE3-8531-4F03-A12F-7577948F303A}" type="parTrans" cxnId="{F83198DC-1E0C-4078-BF2B-BCB851CF1442}">
      <dgm:prSet/>
      <dgm:spPr/>
      <dgm:t>
        <a:bodyPr/>
        <a:lstStyle/>
        <a:p>
          <a:endParaRPr lang="en-US"/>
        </a:p>
      </dgm:t>
    </dgm:pt>
    <dgm:pt modelId="{E0BED1FE-E635-4F6F-85AD-F705F9CF7CF5}" type="sibTrans" cxnId="{F83198DC-1E0C-4078-BF2B-BCB851CF1442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7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4EB77A32-E035-4C60-A70E-4CB3C7839AC0}" type="pres">
      <dgm:prSet presAssocID="{E0D35B8C-402D-4EB0-95DA-F677A88CC59E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719560E-3616-45A7-B4F9-68DF0A321A75}" type="pres">
      <dgm:prSet presAssocID="{1DB8C8E3-3B56-4E86-9FAE-205DD9BAC13C}" presName="spacer" presStyleCnt="0"/>
      <dgm:spPr/>
    </dgm:pt>
    <dgm:pt modelId="{A9F5C7F8-C78A-46A9-A0C3-1741F80536B5}" type="pres">
      <dgm:prSet presAssocID="{44D8C5A3-C964-4805-A202-71339C40543F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C7B8C4FF-AD72-4BB6-9225-34220960C2D4}" type="pres">
      <dgm:prSet presAssocID="{3669073E-CB89-4B53-B5EF-EF3521D25FE5}" presName="spacer" presStyleCnt="0"/>
      <dgm:spPr/>
    </dgm:pt>
    <dgm:pt modelId="{44207787-72DC-4C24-823E-5DC0A132758E}" type="pres">
      <dgm:prSet presAssocID="{D553E7C6-2C90-431F-8A3D-A938FF3D37BD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01188751-8D7B-477C-8958-CD86B144027B}" type="pres">
      <dgm:prSet presAssocID="{DC384D49-48ED-48F1-92D5-F36471073E1C}" presName="spacer" presStyleCnt="0"/>
      <dgm:spPr/>
    </dgm:pt>
    <dgm:pt modelId="{80018876-5664-4CE2-8733-D4410CE49640}" type="pres">
      <dgm:prSet presAssocID="{DBDB045E-C3D8-46FB-A348-D4E16291125B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371CCA07-0C4E-42D2-AC60-363D071E7006}" type="pres">
      <dgm:prSet presAssocID="{74A6E0E7-A077-4F26-9C53-B222AD8043EF}" presName="spacer" presStyleCnt="0"/>
      <dgm:spPr/>
    </dgm:pt>
    <dgm:pt modelId="{CBF6C6BC-A9A4-4D0B-9F8D-ED79F09068CC}" type="pres">
      <dgm:prSet presAssocID="{1FFBED8A-7CD9-4491-B774-D330F49C4F1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BDE00F79-C4DD-4C93-8271-05C4F4B3A87E}" type="pres">
      <dgm:prSet presAssocID="{D55EEF7B-BBDD-47E1-9BBD-7EBFDDD04161}" presName="spacer" presStyleCnt="0"/>
      <dgm:spPr/>
    </dgm:pt>
    <dgm:pt modelId="{71D7F6A8-4202-4FA7-A14E-42BA26170222}" type="pres">
      <dgm:prSet presAssocID="{C8A59C4C-FD26-41F6-87C3-CDDA7C9352A8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7909592C-A393-4AF5-A9D7-01E74F555773}" srcId="{420FE836-15B6-40BC-9F25-40BD8E0A5E39}" destId="{1FFBED8A-7CD9-4491-B774-D330F49C4F19}" srcOrd="5" destOrd="0" parTransId="{93A07783-BE59-4B61-8E7A-EEF311351899}" sibTransId="{D55EEF7B-BBDD-47E1-9BBD-7EBFDDD04161}"/>
    <dgm:cxn modelId="{051AC136-2EC8-409B-A5B1-B3DF0401E865}" type="presOf" srcId="{44D8C5A3-C964-4805-A202-71339C40543F}" destId="{A9F5C7F8-C78A-46A9-A0C3-1741F80536B5}" srcOrd="0" destOrd="0" presId="urn:microsoft.com/office/officeart/2005/8/layout/vList2"/>
    <dgm:cxn modelId="{C1699B76-4945-4814-B376-98DC733649F0}" type="presOf" srcId="{D553E7C6-2C90-431F-8A3D-A938FF3D37BD}" destId="{44207787-72DC-4C24-823E-5DC0A132758E}" srcOrd="0" destOrd="0" presId="urn:microsoft.com/office/officeart/2005/8/layout/vList2"/>
    <dgm:cxn modelId="{4B951D7F-15B7-4C9B-8092-247195E31551}" srcId="{420FE836-15B6-40BC-9F25-40BD8E0A5E39}" destId="{DBDB045E-C3D8-46FB-A348-D4E16291125B}" srcOrd="4" destOrd="0" parTransId="{5B41A68F-E7CB-47E7-A6B3-E479B72B1CA2}" sibTransId="{74A6E0E7-A077-4F26-9C53-B222AD8043EF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03240D89-9BCF-4D3A-9A62-E2DA24EA2CAC}" type="presOf" srcId="{E0D35B8C-402D-4EB0-95DA-F677A88CC59E}" destId="{4EB77A32-E035-4C60-A70E-4CB3C7839AC0}" srcOrd="0" destOrd="0" presId="urn:microsoft.com/office/officeart/2005/8/layout/vList2"/>
    <dgm:cxn modelId="{C635108E-4812-46B1-9F66-D1E502FEFE1E}" type="presOf" srcId="{6819D456-DB70-4462-A4D0-E01F8287C35C}" destId="{F8657375-F6AF-454D-8B1A-A71022EE2F15}" srcOrd="0" destOrd="0" presId="urn:microsoft.com/office/officeart/2005/8/layout/vList2"/>
    <dgm:cxn modelId="{92748B91-78F8-4815-825D-D1967D2A6D25}" type="presOf" srcId="{DBDB045E-C3D8-46FB-A348-D4E16291125B}" destId="{80018876-5664-4CE2-8733-D4410CE49640}" srcOrd="0" destOrd="0" presId="urn:microsoft.com/office/officeart/2005/8/layout/vList2"/>
    <dgm:cxn modelId="{D9D54E9C-8E60-40B3-8B63-106C0D79D947}" srcId="{420FE836-15B6-40BC-9F25-40BD8E0A5E39}" destId="{E0D35B8C-402D-4EB0-95DA-F677A88CC59E}" srcOrd="1" destOrd="0" parTransId="{01E10044-C2AD-45E1-8DEF-906BA96025FB}" sibTransId="{1DB8C8E3-3B56-4E86-9FAE-205DD9BAC13C}"/>
    <dgm:cxn modelId="{E77FF8A6-C29A-4FCC-9536-BEA47CB86DCA}" srcId="{420FE836-15B6-40BC-9F25-40BD8E0A5E39}" destId="{44D8C5A3-C964-4805-A202-71339C40543F}" srcOrd="2" destOrd="0" parTransId="{F8841A0A-B496-4957-8373-78C6C9350E81}" sibTransId="{3669073E-CB89-4B53-B5EF-EF3521D25FE5}"/>
    <dgm:cxn modelId="{DF6D95C3-4F4B-4AD1-8A10-1E02E20C64D1}" type="presOf" srcId="{420FE836-15B6-40BC-9F25-40BD8E0A5E39}" destId="{61E18645-9A1E-41BA-8952-7654E9D4A096}" srcOrd="0" destOrd="0" presId="urn:microsoft.com/office/officeart/2005/8/layout/vList2"/>
    <dgm:cxn modelId="{A1B8E3D5-312A-4004-A5EF-1DB41A9F41C3}" type="presOf" srcId="{1FFBED8A-7CD9-4491-B774-D330F49C4F19}" destId="{CBF6C6BC-A9A4-4D0B-9F8D-ED79F09068CC}" srcOrd="0" destOrd="0" presId="urn:microsoft.com/office/officeart/2005/8/layout/vList2"/>
    <dgm:cxn modelId="{F83198DC-1E0C-4078-BF2B-BCB851CF1442}" srcId="{420FE836-15B6-40BC-9F25-40BD8E0A5E39}" destId="{C8A59C4C-FD26-41F6-87C3-CDDA7C9352A8}" srcOrd="6" destOrd="0" parTransId="{9743AFE3-8531-4F03-A12F-7577948F303A}" sibTransId="{E0BED1FE-E635-4F6F-85AD-F705F9CF7CF5}"/>
    <dgm:cxn modelId="{2AE475E1-B247-4D3E-8FDE-419DA7E684A5}" srcId="{420FE836-15B6-40BC-9F25-40BD8E0A5E39}" destId="{D553E7C6-2C90-431F-8A3D-A938FF3D37BD}" srcOrd="3" destOrd="0" parTransId="{B2E5C187-1FFC-4B41-86D3-9017400DAE8B}" sibTransId="{DC384D49-48ED-48F1-92D5-F36471073E1C}"/>
    <dgm:cxn modelId="{9998B8F6-ABBD-482D-A42F-F11FB9B1250C}" type="presOf" srcId="{C8A59C4C-FD26-41F6-87C3-CDDA7C9352A8}" destId="{71D7F6A8-4202-4FA7-A14E-42BA26170222}" srcOrd="0" destOrd="0" presId="urn:microsoft.com/office/officeart/2005/8/layout/vList2"/>
    <dgm:cxn modelId="{D2C11F32-E99A-4610-8E03-4B57915311F0}" type="presParOf" srcId="{61E18645-9A1E-41BA-8952-7654E9D4A096}" destId="{F8657375-F6AF-454D-8B1A-A71022EE2F15}" srcOrd="0" destOrd="0" presId="urn:microsoft.com/office/officeart/2005/8/layout/vList2"/>
    <dgm:cxn modelId="{EB657554-F66D-4CDB-9480-C074BB436750}" type="presParOf" srcId="{61E18645-9A1E-41BA-8952-7654E9D4A096}" destId="{2A581299-9EDE-4CC3-99DE-E79BADEB3DD9}" srcOrd="1" destOrd="0" presId="urn:microsoft.com/office/officeart/2005/8/layout/vList2"/>
    <dgm:cxn modelId="{B29A29AE-C335-4C90-B200-D198DED858A0}" type="presParOf" srcId="{61E18645-9A1E-41BA-8952-7654E9D4A096}" destId="{4EB77A32-E035-4C60-A70E-4CB3C7839AC0}" srcOrd="2" destOrd="0" presId="urn:microsoft.com/office/officeart/2005/8/layout/vList2"/>
    <dgm:cxn modelId="{24FD55BE-8E9D-40DF-931C-A0D98E4F5261}" type="presParOf" srcId="{61E18645-9A1E-41BA-8952-7654E9D4A096}" destId="{9719560E-3616-45A7-B4F9-68DF0A321A75}" srcOrd="3" destOrd="0" presId="urn:microsoft.com/office/officeart/2005/8/layout/vList2"/>
    <dgm:cxn modelId="{F8DE0C4B-C3F8-47DA-B3B6-61BDAD5B9C5E}" type="presParOf" srcId="{61E18645-9A1E-41BA-8952-7654E9D4A096}" destId="{A9F5C7F8-C78A-46A9-A0C3-1741F80536B5}" srcOrd="4" destOrd="0" presId="urn:microsoft.com/office/officeart/2005/8/layout/vList2"/>
    <dgm:cxn modelId="{E46CFCF1-8C59-4B90-9A9C-5FACE5202AAE}" type="presParOf" srcId="{61E18645-9A1E-41BA-8952-7654E9D4A096}" destId="{C7B8C4FF-AD72-4BB6-9225-34220960C2D4}" srcOrd="5" destOrd="0" presId="urn:microsoft.com/office/officeart/2005/8/layout/vList2"/>
    <dgm:cxn modelId="{358FC8A9-6272-4442-BDC9-24C057A9F93F}" type="presParOf" srcId="{61E18645-9A1E-41BA-8952-7654E9D4A096}" destId="{44207787-72DC-4C24-823E-5DC0A132758E}" srcOrd="6" destOrd="0" presId="urn:microsoft.com/office/officeart/2005/8/layout/vList2"/>
    <dgm:cxn modelId="{BD7DA210-4F98-44FA-8219-F958FCDDF8AE}" type="presParOf" srcId="{61E18645-9A1E-41BA-8952-7654E9D4A096}" destId="{01188751-8D7B-477C-8958-CD86B144027B}" srcOrd="7" destOrd="0" presId="urn:microsoft.com/office/officeart/2005/8/layout/vList2"/>
    <dgm:cxn modelId="{84DEFB2B-7C4D-4F1C-BFF0-382DF9538690}" type="presParOf" srcId="{61E18645-9A1E-41BA-8952-7654E9D4A096}" destId="{80018876-5664-4CE2-8733-D4410CE49640}" srcOrd="8" destOrd="0" presId="urn:microsoft.com/office/officeart/2005/8/layout/vList2"/>
    <dgm:cxn modelId="{86EE8022-09EC-4C10-B69D-343E303D810F}" type="presParOf" srcId="{61E18645-9A1E-41BA-8952-7654E9D4A096}" destId="{371CCA07-0C4E-42D2-AC60-363D071E7006}" srcOrd="9" destOrd="0" presId="urn:microsoft.com/office/officeart/2005/8/layout/vList2"/>
    <dgm:cxn modelId="{B959710D-13DA-4F0E-89C1-0435FAFA5795}" type="presParOf" srcId="{61E18645-9A1E-41BA-8952-7654E9D4A096}" destId="{CBF6C6BC-A9A4-4D0B-9F8D-ED79F09068CC}" srcOrd="10" destOrd="0" presId="urn:microsoft.com/office/officeart/2005/8/layout/vList2"/>
    <dgm:cxn modelId="{AF44DA1E-CB88-44AB-B7AB-CEA703D75FE7}" type="presParOf" srcId="{61E18645-9A1E-41BA-8952-7654E9D4A096}" destId="{BDE00F79-C4DD-4C93-8271-05C4F4B3A87E}" srcOrd="11" destOrd="0" presId="urn:microsoft.com/office/officeart/2005/8/layout/vList2"/>
    <dgm:cxn modelId="{23DD51E5-7EA2-4217-8C9A-0CBF48A57701}" type="presParOf" srcId="{61E18645-9A1E-41BA-8952-7654E9D4A096}" destId="{71D7F6A8-4202-4FA7-A14E-42BA2617022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760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Anatomy of Mortgage Lending</a:t>
          </a:r>
        </a:p>
      </dsp:txBody>
      <dsp:txXfrm>
        <a:off x="24642" y="25402"/>
        <a:ext cx="5475218" cy="455512"/>
      </dsp:txXfrm>
    </dsp:sp>
    <dsp:sp modelId="{4EB77A32-E035-4C60-A70E-4CB3C7839AC0}">
      <dsp:nvSpPr>
        <dsp:cNvPr id="0" name=""/>
        <dsp:cNvSpPr/>
      </dsp:nvSpPr>
      <dsp:spPr>
        <a:xfrm>
          <a:off x="0" y="512604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-13705"/>
            <a:lumOff val="68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Initiating a Mortgage Loan</a:t>
          </a:r>
        </a:p>
      </dsp:txBody>
      <dsp:txXfrm>
        <a:off x="24642" y="537246"/>
        <a:ext cx="5475218" cy="455512"/>
      </dsp:txXfrm>
    </dsp:sp>
    <dsp:sp modelId="{A9F5C7F8-C78A-46A9-A0C3-1741F80536B5}">
      <dsp:nvSpPr>
        <dsp:cNvPr id="0" name=""/>
        <dsp:cNvSpPr/>
      </dsp:nvSpPr>
      <dsp:spPr>
        <a:xfrm>
          <a:off x="0" y="1024228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Qualifying for a Mortgage Loan</a:t>
          </a:r>
        </a:p>
      </dsp:txBody>
      <dsp:txXfrm>
        <a:off x="24642" y="1048870"/>
        <a:ext cx="5475218" cy="455512"/>
      </dsp:txXfrm>
    </dsp:sp>
    <dsp:sp modelId="{44207787-72DC-4C24-823E-5DC0A132758E}">
      <dsp:nvSpPr>
        <dsp:cNvPr id="0" name=""/>
        <dsp:cNvSpPr/>
      </dsp:nvSpPr>
      <dsp:spPr>
        <a:xfrm>
          <a:off x="0" y="1535852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Closing a Loan</a:t>
          </a:r>
        </a:p>
      </dsp:txBody>
      <dsp:txXfrm>
        <a:off x="24642" y="1560494"/>
        <a:ext cx="5475218" cy="455512"/>
      </dsp:txXfrm>
    </dsp:sp>
    <dsp:sp modelId="{80018876-5664-4CE2-8733-D4410CE49640}">
      <dsp:nvSpPr>
        <dsp:cNvPr id="0" name=""/>
        <dsp:cNvSpPr/>
      </dsp:nvSpPr>
      <dsp:spPr>
        <a:xfrm>
          <a:off x="0" y="2047476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Laws Affecting Mortgage Lending</a:t>
          </a:r>
        </a:p>
      </dsp:txBody>
      <dsp:txXfrm>
        <a:off x="24642" y="2072118"/>
        <a:ext cx="5475218" cy="455512"/>
      </dsp:txXfrm>
    </dsp:sp>
    <dsp:sp modelId="{CBF6C6BC-A9A4-4D0B-9F8D-ED79F09068CC}">
      <dsp:nvSpPr>
        <dsp:cNvPr id="0" name=""/>
        <dsp:cNvSpPr/>
      </dsp:nvSpPr>
      <dsp:spPr>
        <a:xfrm>
          <a:off x="0" y="2559100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-68525"/>
            <a:lumOff val="344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Mortgage Market</a:t>
          </a:r>
        </a:p>
      </dsp:txBody>
      <dsp:txXfrm>
        <a:off x="24642" y="2583742"/>
        <a:ext cx="5475218" cy="455512"/>
      </dsp:txXfrm>
    </dsp:sp>
    <dsp:sp modelId="{71D7F6A8-4202-4FA7-A14E-42BA26170222}">
      <dsp:nvSpPr>
        <dsp:cNvPr id="0" name=""/>
        <dsp:cNvSpPr/>
      </dsp:nvSpPr>
      <dsp:spPr>
        <a:xfrm>
          <a:off x="0" y="3070724"/>
          <a:ext cx="5524502" cy="504796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Types of Real Estate Loans</a:t>
          </a:r>
        </a:p>
      </dsp:txBody>
      <dsp:txXfrm>
        <a:off x="24642" y="3095366"/>
        <a:ext cx="5475218" cy="455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169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9370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906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4515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143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1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33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364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9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60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039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7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535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2892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62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34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504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-296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53812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17: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FINANCE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09748" y="1716002"/>
          <a:ext cx="5524502" cy="3576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17  Real Estate Finance              Slide 17-1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392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90800" y="273050"/>
            <a:ext cx="6096000" cy="6584950"/>
          </a:xfrm>
        </p:spPr>
        <p:txBody>
          <a:bodyPr>
            <a:normAutofit fontScale="32500" lnSpcReduction="20000"/>
          </a:bodyPr>
          <a:lstStyle/>
          <a:p>
            <a:pPr marL="0" lvl="0" indent="0">
              <a:buNone/>
            </a:pPr>
            <a:r>
              <a:rPr lang="en-US" sz="7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2800" dirty="0"/>
          </a:p>
          <a:p>
            <a:pPr marL="400050" lvl="1" indent="0">
              <a:buNone/>
            </a:pPr>
            <a:r>
              <a:rPr lang="en-US" sz="7400" b="1" dirty="0"/>
              <a:t>Mortgage document and trust deed</a:t>
            </a:r>
          </a:p>
          <a:p>
            <a:pPr marL="400050" lvl="1" indent="0">
              <a:buNone/>
            </a:pPr>
            <a:endParaRPr lang="en-US" sz="43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7400" dirty="0"/>
              <a:t>Documents pledging property as collateral for  loan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7400" dirty="0"/>
              <a:t>May set forth terms covering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principal &amp; interest	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prepayment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late charges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T &amp; I escrow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liens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insurance requirements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occupancy 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maintenance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lender's rights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private mortgage insurance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inspection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6800" dirty="0"/>
              <a:t>other conditions</a:t>
            </a:r>
          </a:p>
          <a:p>
            <a:pPr marL="857250" lvl="2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66700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sz="1200" dirty="0"/>
          </a:p>
          <a:p>
            <a:endParaRPr lang="en-US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27501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945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2039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Initiating a Mortgage Loan</a:t>
            </a:r>
          </a:p>
          <a:p>
            <a:pPr marL="0" indent="0">
              <a:buNone/>
            </a:pPr>
            <a:endParaRPr lang="en-US" sz="1300" dirty="0"/>
          </a:p>
          <a:p>
            <a:pPr marL="400050" lvl="1" indent="0">
              <a:buNone/>
            </a:pPr>
            <a:r>
              <a:rPr lang="en-US" sz="2600" b="1" dirty="0"/>
              <a:t>The loan application</a:t>
            </a:r>
          </a:p>
          <a:p>
            <a:pPr marL="400050" lvl="1" indent="0">
              <a:buNone/>
            </a:pPr>
            <a:endParaRPr lang="en-US" sz="17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600" dirty="0"/>
              <a:t>Borrower provides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personal and property data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supporting documentation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appraisal report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credit report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purchase contract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income and/or employment verification</a:t>
            </a:r>
            <a:br>
              <a:rPr lang="en-US" sz="2600" dirty="0"/>
            </a:br>
            <a:endParaRPr lang="en-US" sz="26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600" dirty="0"/>
              <a:t>Lenders’ obligations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must accept all completed applications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notify applicants about disposition of application</a:t>
            </a:r>
          </a:p>
          <a:p>
            <a:pPr marL="857250" lvl="2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Initiating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 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27501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7375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0"/>
            <a:ext cx="6019800" cy="6553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Initiating a Mortgage Loan</a:t>
            </a: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900" dirty="0"/>
          </a:p>
          <a:p>
            <a:pPr marL="400050" lvl="1" indent="0">
              <a:buNone/>
            </a:pPr>
            <a:r>
              <a:rPr lang="en-US" sz="2600" b="1" dirty="0"/>
              <a:t>Mortgage loan underwriting</a:t>
            </a:r>
            <a:endParaRPr lang="en-US" sz="1000" b="1" dirty="0"/>
          </a:p>
          <a:p>
            <a:pPr marL="400050" lvl="1" indent="0">
              <a:buNone/>
            </a:pPr>
            <a:endParaRPr lang="en-US" sz="10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600" dirty="0"/>
              <a:t>Process of evaluating 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borrower's ability to repay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value of the property </a:t>
            </a:r>
            <a:br>
              <a:rPr lang="en-US" sz="100" dirty="0"/>
            </a:br>
            <a:br>
              <a:rPr lang="en-US" sz="100" dirty="0"/>
            </a:br>
            <a:endParaRPr lang="en-US" sz="7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600" dirty="0"/>
              <a:t>Loan-to-value ratio (LTV)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relationship of loan amount to property value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expressed as a percentage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80% LTV = loan is 80% of property value</a:t>
            </a:r>
            <a:endParaRPr lang="en-US" sz="1200" dirty="0"/>
          </a:p>
          <a:p>
            <a:pPr marL="857250" lvl="2" indent="0">
              <a:buNone/>
            </a:pPr>
            <a:endParaRPr lang="en-US" sz="1200" dirty="0"/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Private mortgage insurance – required if LTV is too high; removable once equity build-up generates a sufficiently safe LTV ratio for the lender</a:t>
            </a:r>
          </a:p>
          <a:p>
            <a:pPr marL="857250" lvl="2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Initiating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 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sz="1200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6336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39108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291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324600" cy="65849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Qualifying for a Mortgage Loan</a:t>
            </a:r>
          </a:p>
          <a:p>
            <a:pPr marL="0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b="1" dirty="0"/>
              <a:t>Equal Credit Opportunity Act</a:t>
            </a:r>
          </a:p>
          <a:p>
            <a:pPr marL="400050" lvl="1" indent="0">
              <a:buNone/>
            </a:pPr>
            <a:endParaRPr lang="en-US" sz="26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dirty="0"/>
              <a:t>Lender must evaluate applicant's own income and credit information </a:t>
            </a:r>
            <a:br>
              <a:rPr lang="en-US" dirty="0"/>
            </a:br>
            <a:endParaRPr lang="en-US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dirty="0"/>
              <a:t>Lenders may not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discount income from part-time work</a:t>
            </a:r>
            <a:br>
              <a:rPr lang="en-US" sz="2800" dirty="0"/>
            </a:br>
            <a:endParaRPr lang="en-US" sz="28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assume less income based on future family plans</a:t>
            </a:r>
            <a:br>
              <a:rPr lang="en-US" sz="2800" dirty="0"/>
            </a:br>
            <a:endParaRPr lang="en-US" sz="28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refuse loan solely due to location</a:t>
            </a:r>
            <a:br>
              <a:rPr lang="en-US" sz="2800" dirty="0"/>
            </a:br>
            <a:endParaRPr lang="en-US" sz="28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question age, sex, religion, race or national origin</a:t>
            </a:r>
          </a:p>
          <a:p>
            <a:pPr marL="857250" lvl="2" indent="0">
              <a:buNone/>
            </a:pPr>
            <a:endParaRPr lang="en-US" sz="1600" dirty="0"/>
          </a:p>
          <a:p>
            <a:pPr marL="857250" lvl="2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04800"/>
            <a:ext cx="0" cy="537410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719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05155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Income qualification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Income ratio &amp; debt ratio qualify borrower's income</a:t>
            </a:r>
            <a:br>
              <a:rPr lang="en-US" sz="2400" dirty="0"/>
            </a:br>
            <a:endParaRPr lang="en-US" sz="24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income ratio applied to gross income determines housing expense maximum</a:t>
            </a:r>
            <a:br>
              <a:rPr lang="en-US" dirty="0"/>
            </a:br>
            <a:endParaRPr lang="en-US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debt ratio takes revolving debt into account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857250" lvl="2" indent="0">
              <a:buNone/>
            </a:pPr>
            <a:br>
              <a:rPr lang="en-US" sz="1800" dirty="0"/>
            </a:br>
            <a:endParaRPr lang="en-US" sz="1800" dirty="0"/>
          </a:p>
          <a:p>
            <a:pPr marL="400050" lvl="1" indent="0">
              <a:buNone/>
            </a:pP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3938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366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05155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8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Income qualification (cont.)</a:t>
            </a:r>
            <a:br>
              <a:rPr lang="en-US" sz="2400" b="1" dirty="0"/>
            </a:b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Income ratios: </a:t>
            </a:r>
            <a:br>
              <a:rPr lang="en-US" sz="2400" dirty="0"/>
            </a:br>
            <a:endParaRPr lang="en-US" sz="24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25-28% conventional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29% FHA-insured</a:t>
            </a:r>
            <a:br>
              <a:rPr lang="en-US" dirty="0"/>
            </a:br>
            <a:endParaRPr lang="en-US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Debt ratios: </a:t>
            </a:r>
            <a:br>
              <a:rPr lang="en-US" sz="2400" dirty="0"/>
            </a:br>
            <a:endParaRPr lang="en-US" sz="24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36% conventional; 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41% FHA and VA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857250" lvl="2" indent="0">
              <a:buNone/>
            </a:pPr>
            <a:br>
              <a:rPr lang="en-US" sz="1800" dirty="0"/>
            </a:br>
            <a:endParaRPr lang="en-US" sz="1800" dirty="0"/>
          </a:p>
          <a:p>
            <a:pPr marL="400050" lvl="1" indent="0">
              <a:buNone/>
            </a:pP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3938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226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</a:p>
          <a:p>
            <a:pPr marL="0" indent="0">
              <a:buNone/>
            </a:pPr>
            <a:endParaRPr lang="en-US" sz="1700" dirty="0"/>
          </a:p>
          <a:p>
            <a:pPr marL="400050" lvl="1" indent="0">
              <a:buNone/>
            </a:pPr>
            <a:endParaRPr lang="en-US" sz="17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600" dirty="0"/>
          </a:p>
          <a:p>
            <a:pPr marL="857250" lvl="2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46 income ratio qualific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1"/>
          <a:stretch/>
        </p:blipFill>
        <p:spPr bwMode="auto">
          <a:xfrm>
            <a:off x="3355109" y="1066800"/>
            <a:ext cx="4800600" cy="540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09800" y="381000"/>
            <a:ext cx="0" cy="548268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091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</a:p>
          <a:p>
            <a:pPr marL="0" indent="0">
              <a:buNone/>
            </a:pPr>
            <a:endParaRPr lang="en-US" sz="1700" dirty="0"/>
          </a:p>
          <a:p>
            <a:pPr marL="400050" lvl="1" indent="0">
              <a:buNone/>
            </a:pPr>
            <a:endParaRPr lang="en-US" sz="1700" b="1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600" dirty="0"/>
          </a:p>
          <a:p>
            <a:pPr marL="857250" lvl="2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2" descr="C:\Users\Owner\Documents\PREP\PREP COLLATERALS\VISUAL GRAPHICS\47 debt ratio qualific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7"/>
          <a:stretch/>
        </p:blipFill>
        <p:spPr bwMode="auto">
          <a:xfrm>
            <a:off x="3523673" y="866359"/>
            <a:ext cx="4953000" cy="548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39108" y="304800"/>
            <a:ext cx="0" cy="54773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08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6999" y="273050"/>
            <a:ext cx="6324591" cy="60515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dirty="0"/>
          </a:p>
          <a:p>
            <a:pPr marL="400050" lvl="1" indent="0">
              <a:buNone/>
            </a:pPr>
            <a:r>
              <a:rPr lang="en-US" sz="2400" b="1" dirty="0"/>
              <a:t>Loan constants</a:t>
            </a:r>
            <a:br>
              <a:rPr lang="en-US" sz="600" b="1" dirty="0"/>
            </a:br>
            <a:endParaRPr lang="en-US" sz="600" b="1" dirty="0"/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Enables solving for a loan payment, given : </a:t>
            </a:r>
            <a:br>
              <a:rPr lang="en-US" sz="700" dirty="0"/>
            </a:br>
            <a:endParaRPr lang="en-US" sz="7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loan amount &amp; loan constant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formula:</a:t>
            </a:r>
            <a:br>
              <a:rPr lang="en-US" sz="900" dirty="0"/>
            </a:br>
            <a:endParaRPr lang="en-US" sz="900" dirty="0"/>
          </a:p>
          <a:p>
            <a:pPr marL="182880" lvl="2" indent="0">
              <a:buNone/>
            </a:pPr>
            <a:r>
              <a:rPr lang="en-US" dirty="0"/>
              <a:t>(Loan amount ÷ 1,000) x  Constant = Payment </a:t>
            </a:r>
            <a:endParaRPr lang="en-US" sz="18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8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example: </a:t>
            </a:r>
            <a:endParaRPr lang="en-US" sz="1050" dirty="0"/>
          </a:p>
          <a:p>
            <a:pPr marL="857250" lvl="2" indent="0">
              <a:buNone/>
            </a:pPr>
            <a:endParaRPr lang="en-US" sz="1050" dirty="0"/>
          </a:p>
          <a:p>
            <a:pPr marL="857250" lvl="2" indent="0">
              <a:buNone/>
            </a:pPr>
            <a:r>
              <a:rPr lang="en-US" dirty="0"/>
              <a:t>$350,000 loan 5.5% interest (5.68 constant)</a:t>
            </a:r>
          </a:p>
          <a:p>
            <a:pPr marL="857250" lvl="2" indent="0">
              <a:buNone/>
            </a:pPr>
            <a:r>
              <a:rPr lang="en-US" dirty="0"/>
              <a:t>$350,000 ÷ 1,000 x 5.68 = $1,988 PI/mo.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3938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757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6999" y="273050"/>
            <a:ext cx="6477001" cy="60515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dirty="0"/>
          </a:p>
          <a:p>
            <a:pPr marL="400050" lvl="1" indent="0">
              <a:buNone/>
            </a:pPr>
            <a:r>
              <a:rPr lang="en-US" sz="2400" b="1" dirty="0"/>
              <a:t>Loan constants</a:t>
            </a:r>
            <a:br>
              <a:rPr lang="en-US" sz="600" b="1" dirty="0"/>
            </a:br>
            <a:endParaRPr lang="en-US" sz="600" b="1" dirty="0"/>
          </a:p>
          <a:p>
            <a:pPr marL="857250" lvl="1" indent="-457200">
              <a:buFont typeface="+mj-lt"/>
              <a:buAutoNum type="arabicParenR" startAt="2"/>
            </a:pPr>
            <a:r>
              <a:rPr lang="en-US" sz="2400" dirty="0"/>
              <a:t>Enables solving for a loan amount, given : </a:t>
            </a:r>
            <a:br>
              <a:rPr lang="en-US" sz="700" dirty="0"/>
            </a:br>
            <a:endParaRPr lang="en-US" sz="7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loan payment &amp; loan constant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formula:</a:t>
            </a:r>
            <a:br>
              <a:rPr lang="en-US" sz="900" dirty="0"/>
            </a:br>
            <a:endParaRPr lang="en-US" sz="900" dirty="0"/>
          </a:p>
          <a:p>
            <a:pPr marL="182880" lvl="2" indent="0">
              <a:buNone/>
            </a:pPr>
            <a:r>
              <a:rPr lang="en-US" dirty="0"/>
              <a:t>(Loan payment ÷ Constant) x  1,000 = Loan amt. </a:t>
            </a:r>
            <a:endParaRPr lang="en-US" sz="1800" dirty="0"/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8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example: </a:t>
            </a:r>
            <a:endParaRPr lang="en-US" sz="1050" dirty="0"/>
          </a:p>
          <a:p>
            <a:pPr marL="857250" lvl="2" indent="0">
              <a:buNone/>
            </a:pPr>
            <a:endParaRPr lang="en-US" sz="1050" dirty="0"/>
          </a:p>
          <a:p>
            <a:pPr marL="857250" lvl="2" indent="0">
              <a:buNone/>
            </a:pPr>
            <a:r>
              <a:rPr lang="en-US" dirty="0"/>
              <a:t>$350,000 loan 5.5% interest (5.68 constant)</a:t>
            </a:r>
          </a:p>
          <a:p>
            <a:pPr marL="857250" lvl="2" indent="0">
              <a:buNone/>
            </a:pPr>
            <a:r>
              <a:rPr lang="en-US" dirty="0"/>
              <a:t>$1,988 PI/</a:t>
            </a:r>
            <a:r>
              <a:rPr lang="en-US" dirty="0" err="1"/>
              <a:t>mo</a:t>
            </a:r>
            <a:r>
              <a:rPr lang="en-US" dirty="0"/>
              <a:t> ÷ 5.68 x 1,000 = $350,000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3938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38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0985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Mechanics of a loan transaction</a:t>
            </a:r>
          </a:p>
          <a:p>
            <a:pPr marL="400050" lvl="1" indent="0">
              <a:buNone/>
            </a:pPr>
            <a:endParaRPr lang="en-US" sz="2400" dirty="0"/>
          </a:p>
          <a:p>
            <a:pPr marL="1085850" lvl="2">
              <a:buFont typeface="Wingdings" panose="05000000000000000000" pitchFamily="2" charset="2"/>
              <a:buChar char="q"/>
            </a:pPr>
            <a:r>
              <a:rPr lang="en-US" b="1" dirty="0"/>
              <a:t>Mortgage financing</a:t>
            </a:r>
            <a:r>
              <a:rPr lang="en-US" dirty="0"/>
              <a:t>: borrowed money secured by mortgage </a:t>
            </a:r>
          </a:p>
          <a:p>
            <a:pPr marL="1085850" lvl="2">
              <a:buFont typeface="Wingdings" panose="05000000000000000000" pitchFamily="2" charset="2"/>
              <a:buChar char="q"/>
            </a:pPr>
            <a:endParaRPr lang="en-US" dirty="0"/>
          </a:p>
          <a:p>
            <a:pPr marL="1085850" lvl="2">
              <a:buFont typeface="Wingdings" panose="05000000000000000000" pitchFamily="2" charset="2"/>
              <a:buChar char="q"/>
            </a:pPr>
            <a:r>
              <a:rPr lang="en-US" b="1" dirty="0"/>
              <a:t>Instruments</a:t>
            </a:r>
            <a:r>
              <a:rPr lang="en-US" dirty="0"/>
              <a:t>: note &amp; mortgage or trust deed</a:t>
            </a:r>
          </a:p>
          <a:p>
            <a:pPr marL="857250" lvl="2" indent="0">
              <a:buNone/>
            </a:pPr>
            <a:endParaRPr lang="en-US" dirty="0"/>
          </a:p>
          <a:p>
            <a:pPr marL="1085850" lvl="2">
              <a:buFont typeface="Wingdings" panose="05000000000000000000" pitchFamily="2" charset="2"/>
              <a:buChar char="q"/>
            </a:pPr>
            <a:r>
              <a:rPr lang="en-US" b="1" dirty="0"/>
              <a:t>Mortgage process</a:t>
            </a:r>
            <a:r>
              <a:rPr lang="en-US" dirty="0"/>
              <a:t>: borrower gives lender note and mortgage; lender gives borrower funds and records a lien</a:t>
            </a:r>
            <a:br>
              <a:rPr lang="en-US" dirty="0"/>
            </a:br>
            <a:endParaRPr lang="en-US" dirty="0"/>
          </a:p>
          <a:p>
            <a:pPr marL="1085850" lvl="2">
              <a:buFont typeface="Wingdings" panose="05000000000000000000" pitchFamily="2" charset="2"/>
              <a:buChar char="q"/>
            </a:pPr>
            <a:r>
              <a:rPr lang="en-US" b="1" dirty="0"/>
              <a:t>Trust deed process</a:t>
            </a:r>
            <a:r>
              <a:rPr lang="en-US" dirty="0"/>
              <a:t>: conveys title from  borrower/trustor to third-party trustee who holds title for lender/beneficiary</a:t>
            </a:r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72226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0515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dirty="0"/>
          </a:p>
          <a:p>
            <a:pPr marL="400050" lvl="1" indent="0">
              <a:buNone/>
            </a:pPr>
            <a:r>
              <a:rPr lang="en-US" sz="2400" b="1" dirty="0"/>
              <a:t>Loan constants</a:t>
            </a:r>
            <a:br>
              <a:rPr lang="en-US" sz="600" b="1" dirty="0"/>
            </a:br>
            <a:endParaRPr lang="en-US" sz="6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Can solve for a loan payment, given : </a:t>
            </a:r>
            <a:br>
              <a:rPr lang="en-US" sz="700" dirty="0"/>
            </a:br>
            <a:endParaRPr lang="en-US" sz="7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loan amount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loan constant</a:t>
            </a:r>
            <a:br>
              <a:rPr lang="en-US" sz="900" dirty="0"/>
            </a:br>
            <a:endParaRPr lang="en-US" sz="9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Debt ratios: </a:t>
            </a:r>
            <a:br>
              <a:rPr lang="en-US" sz="900" dirty="0"/>
            </a:br>
            <a:endParaRPr lang="en-US" sz="9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36% conventional; 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41% FHA and VA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endParaRPr lang="en-US" sz="1800" dirty="0"/>
          </a:p>
          <a:p>
            <a:pPr marL="857250" lvl="2" indent="0">
              <a:buNone/>
            </a:pPr>
            <a:br>
              <a:rPr lang="en-US" sz="1800" dirty="0"/>
            </a:br>
            <a:endParaRPr lang="en-US" sz="1800" dirty="0"/>
          </a:p>
          <a:p>
            <a:pPr marL="400050" lvl="1" indent="0">
              <a:buNone/>
            </a:pP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3938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685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5849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Qualifying for a Mortgage Loan</a:t>
            </a:r>
          </a:p>
          <a:p>
            <a:pPr marL="0" lvl="0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Cash qualification</a:t>
            </a:r>
          </a:p>
          <a:p>
            <a:pPr lvl="2" indent="-285750">
              <a:buFont typeface="Wingdings" panose="05000000000000000000" pitchFamily="2" charset="2"/>
              <a:buChar char="q"/>
            </a:pPr>
            <a:r>
              <a:rPr lang="en-US" dirty="0"/>
              <a:t>lender verifies applicant's sources of cash for down payment</a:t>
            </a:r>
          </a:p>
          <a:p>
            <a:pPr marL="400050" lvl="1" indent="0">
              <a:buNone/>
            </a:pPr>
            <a:r>
              <a:rPr lang="en-US" sz="2400" b="1" dirty="0"/>
              <a:t>Net worth</a:t>
            </a:r>
          </a:p>
          <a:p>
            <a:pPr lvl="2" indent="-285750">
              <a:buFont typeface="Wingdings" panose="05000000000000000000" pitchFamily="2" charset="2"/>
              <a:buChar char="q"/>
            </a:pPr>
            <a:r>
              <a:rPr lang="en-US" dirty="0"/>
              <a:t>extent to which applicant's assets exceed liabilities</a:t>
            </a:r>
          </a:p>
          <a:p>
            <a:pPr marL="400050" lvl="1" indent="0">
              <a:buNone/>
            </a:pPr>
            <a:r>
              <a:rPr lang="en-US" sz="2400" b="1" dirty="0"/>
              <a:t>Credit evaluation </a:t>
            </a:r>
          </a:p>
          <a:p>
            <a:pPr lvl="2" indent="-285750">
              <a:buFont typeface="Wingdings" panose="05000000000000000000" pitchFamily="2" charset="2"/>
              <a:buChar char="q"/>
            </a:pPr>
            <a:r>
              <a:rPr lang="en-US" dirty="0"/>
              <a:t>lender obtains credit reports to evaluate applicant's payment behavior</a:t>
            </a:r>
            <a:endParaRPr lang="en-US" b="1" dirty="0"/>
          </a:p>
          <a:p>
            <a:pPr marL="400050" lvl="1" indent="0">
              <a:buNone/>
            </a:pPr>
            <a:r>
              <a:rPr lang="en-US" sz="2400" b="1" dirty="0"/>
              <a:t>Loan commitment </a:t>
            </a:r>
          </a:p>
          <a:p>
            <a:pPr lvl="2" indent="-285750">
              <a:buFont typeface="Wingdings" panose="05000000000000000000" pitchFamily="2" charset="2"/>
              <a:buChar char="q"/>
            </a:pPr>
            <a:r>
              <a:rPr lang="en-US" dirty="0"/>
              <a:t>lender's written pledge to grant loan under certain terms</a:t>
            </a:r>
          </a:p>
          <a:p>
            <a:pPr lvl="2" indent="-285750">
              <a:buFont typeface="Wingdings" panose="05000000000000000000" pitchFamily="2" charset="2"/>
              <a:buChar char="q"/>
            </a:pPr>
            <a:r>
              <a:rPr lang="en-US" dirty="0"/>
              <a:t>commitment may be firm or conditional </a:t>
            </a:r>
          </a:p>
          <a:p>
            <a:pPr lvl="2" indent="-285750"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Qualifying for a Mortgage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448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Closing a Loan</a:t>
            </a:r>
          </a:p>
          <a:p>
            <a:pPr marL="0" indent="0">
              <a:buNone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Occurs at closing of the transaction</a:t>
            </a:r>
          </a:p>
          <a:p>
            <a:pPr marL="400050" lvl="1" indent="0">
              <a:buNone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Funds disbursed from escrow per instructions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Buyer / borrower executes all documents and receives copies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Title  to mortgaged property transfers to borrower and is duly recorded</a:t>
            </a:r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Closing a Loan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6021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457200"/>
            <a:ext cx="6019800" cy="5668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Laws Affecting Mortgage Lending</a:t>
            </a:r>
          </a:p>
          <a:p>
            <a:pPr marL="0" indent="0">
              <a:buNone/>
            </a:pPr>
            <a:endParaRPr lang="en-US" sz="16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Laws Affecting Mortgage Lending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48 major financing law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7"/>
          <a:stretch/>
        </p:blipFill>
        <p:spPr bwMode="auto">
          <a:xfrm>
            <a:off x="3276600" y="1167244"/>
            <a:ext cx="4648200" cy="538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09800" y="3810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1899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2039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Laws Affecting Mortgage Lending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Truth-in-Lending and Regulation Z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 err="1"/>
              <a:t>Reg</a:t>
            </a:r>
            <a:r>
              <a:rPr lang="en-US" sz="2400" b="1" dirty="0"/>
              <a:t> Z</a:t>
            </a:r>
            <a:r>
              <a:rPr lang="en-US" sz="2400" dirty="0"/>
              <a:t> implements </a:t>
            </a:r>
            <a:r>
              <a:rPr lang="en-US" sz="2400" b="1" dirty="0"/>
              <a:t>Truth-in-Lending Simplification and Reform Act</a:t>
            </a:r>
            <a:r>
              <a:rPr lang="en-US" sz="2400" dirty="0"/>
              <a:t> and </a:t>
            </a:r>
            <a:r>
              <a:rPr lang="en-US" sz="2400" b="1" dirty="0"/>
              <a:t>Consumer Credit Protection Act</a:t>
            </a:r>
            <a:br>
              <a:rPr lang="en-US" sz="2400" b="1" dirty="0"/>
            </a:b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Lender must </a:t>
            </a:r>
            <a:r>
              <a:rPr lang="en-US" sz="2400" b="1" dirty="0"/>
              <a:t>disclose finance charges</a:t>
            </a:r>
            <a:r>
              <a:rPr lang="en-US" sz="2400" dirty="0"/>
              <a:t> and APR prior to closing; 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Borrower has limited right of rescission, but excludes primary residence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Lender must follow </a:t>
            </a:r>
            <a:r>
              <a:rPr lang="en-US" sz="2400" b="1" dirty="0"/>
              <a:t>advertising requirements </a:t>
            </a:r>
            <a:r>
              <a:rPr lang="en-US" sz="2400" dirty="0"/>
              <a:t>for full disclosure of costs, loan mechanics</a:t>
            </a:r>
            <a:endParaRPr lang="en-US" sz="2400" b="1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Laws Affecting Mortgage Lending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10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50875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Laws Affecting Mortgage Lending</a:t>
            </a:r>
          </a:p>
          <a:p>
            <a:pPr marL="0" indent="0">
              <a:buNone/>
            </a:pPr>
            <a:endParaRPr lang="en-US" sz="1600" dirty="0"/>
          </a:p>
          <a:p>
            <a:pPr marL="400050" lvl="1" indent="0">
              <a:buNone/>
            </a:pPr>
            <a:r>
              <a:rPr lang="en-US" sz="3100" b="1" dirty="0"/>
              <a:t>Equal Credit Opportunity Act (ECOA)</a:t>
            </a:r>
          </a:p>
          <a:p>
            <a:pPr marL="400050" lvl="1" indent="0">
              <a:buNone/>
            </a:pPr>
            <a:endParaRPr lang="en-US" sz="26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3100" dirty="0"/>
              <a:t>Prohibits discrimination in lending based on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race or color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religion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national origin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sex 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marital status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age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800" dirty="0"/>
              <a:t>dependency upon public assistance</a:t>
            </a:r>
            <a:br>
              <a:rPr lang="en-US" sz="2800" b="1" dirty="0"/>
            </a:br>
            <a:endParaRPr lang="en-US" sz="28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3100" dirty="0"/>
              <a:t>Licensees assisting in qualifying must also comply </a:t>
            </a:r>
            <a:br>
              <a:rPr lang="en-US" dirty="0"/>
            </a:br>
            <a:endParaRPr lang="en-US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3100" dirty="0"/>
              <a:t>Denied applicants must get notice within 30 days</a:t>
            </a:r>
            <a:br>
              <a:rPr lang="en-US" sz="1800" dirty="0"/>
            </a:br>
            <a:endParaRPr lang="en-US" sz="18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191000"/>
          </a:xfrm>
          <a:noFill/>
        </p:spPr>
        <p:txBody>
          <a:bodyPr>
            <a:normAutofit lnSpcReduction="10000"/>
          </a:bodyPr>
          <a:lstStyle/>
          <a:p>
            <a:r>
              <a:rPr lang="en-US" b="1" dirty="0"/>
              <a:t>Anatomy of Mortgage Lending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Initiating a Mortgage Loan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Qualifying for a Mortgage Loan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Closing a Loan</a:t>
            </a:r>
          </a:p>
          <a:p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Laws Affecting Mortgage Lending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The Mortgage Market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486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0156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20395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Laws Affecting Mortgage Lending</a:t>
            </a:r>
          </a:p>
          <a:p>
            <a:pPr marL="0" indent="0">
              <a:buNone/>
            </a:pPr>
            <a:endParaRPr lang="en-US" sz="2800" dirty="0"/>
          </a:p>
          <a:p>
            <a:pPr marL="400050" lvl="1" indent="0">
              <a:buNone/>
            </a:pPr>
            <a:r>
              <a:rPr lang="en-US" sz="3100" b="1" dirty="0"/>
              <a:t>Real Estate Settlement Procedures Act (RESPA)</a:t>
            </a:r>
          </a:p>
          <a:p>
            <a:pPr marL="400050" lvl="1" indent="0">
              <a:buNone/>
            </a:pPr>
            <a:endParaRPr lang="en-US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3100" dirty="0"/>
              <a:t>Standardizes settlement practices &amp; ensures buyers understand settlement costs</a:t>
            </a:r>
            <a:br>
              <a:rPr lang="en-US" dirty="0"/>
            </a:br>
            <a:endParaRPr lang="en-US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3100" dirty="0"/>
              <a:t>Lender must</a:t>
            </a:r>
            <a:r>
              <a:rPr lang="en-US" dirty="0"/>
              <a:t>: </a:t>
            </a:r>
            <a:br>
              <a:rPr lang="en-US" dirty="0"/>
            </a:br>
            <a:endParaRPr lang="en-US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3100" dirty="0"/>
              <a:t>provide CFPB booklet explaining loans, settlement costs and procedures</a:t>
            </a:r>
            <a:br>
              <a:rPr lang="en-US" sz="3100" dirty="0"/>
            </a:br>
            <a:endParaRPr lang="en-US" sz="31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3100" dirty="0"/>
              <a:t>provide CFPB Loan Estimate of settlement costs within three days of application</a:t>
            </a:r>
            <a:br>
              <a:rPr lang="en-US" sz="3100" dirty="0"/>
            </a:br>
            <a:endParaRPr lang="en-US" sz="31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3100" dirty="0"/>
              <a:t>provide CFPB Closing Disclosure three days before loan consummation </a:t>
            </a:r>
          </a:p>
          <a:p>
            <a:pPr marL="400050" lvl="1" indent="0">
              <a:buNone/>
            </a:pPr>
            <a:br>
              <a:rPr lang="en-US" sz="1600" dirty="0"/>
            </a:br>
            <a:endParaRPr lang="en-US" sz="16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Laws Affecting Mortgage Lending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21523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4406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Laws Affecting Mortgage Lending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National Flood Insurance Act</a:t>
            </a:r>
          </a:p>
          <a:p>
            <a:pPr marL="400050" lvl="1" indent="0">
              <a:buNone/>
            </a:pPr>
            <a:endParaRPr lang="en-US" sz="11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Borrowers of "federally-related loans" must obtain flood insurance if property is in designated flood-hazard area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Flood-zone maps indicate  where homeowners must obtain insurance</a:t>
            </a:r>
          </a:p>
          <a:p>
            <a:pPr marL="400050" lvl="1" indent="0">
              <a:buNone/>
            </a:pPr>
            <a:br>
              <a:rPr lang="en-US" sz="1600" dirty="0"/>
            </a:br>
            <a:endParaRPr lang="en-US" sz="16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Laws Affecting Mortgage Lending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Image result for flood zone ma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87" y="4304899"/>
            <a:ext cx="3222625" cy="182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138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Mortgage Market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Supply and demand for money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Money supply and demand forces affect interest rates, prices, availability of mortgage money</a:t>
            </a:r>
            <a:br>
              <a:rPr lang="en-US" sz="2400" dirty="0"/>
            </a:br>
            <a:endParaRPr lang="en-US" sz="2400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excess supply of money causes rates to fall and prices to rise</a:t>
            </a:r>
            <a:br>
              <a:rPr lang="en-US" dirty="0"/>
            </a:br>
            <a:endParaRPr lang="en-US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shortage of money increases interest rates and reduces prices</a:t>
            </a:r>
            <a:br>
              <a:rPr lang="en-US" sz="1600" dirty="0"/>
            </a:br>
            <a:endParaRPr lang="en-US" sz="16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The Mortgage Market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7526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45323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4947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172200" cy="65849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The Mortgage Market</a:t>
            </a:r>
          </a:p>
          <a:p>
            <a:pPr marL="0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Supply and demand for money (cont.)</a:t>
            </a:r>
          </a:p>
          <a:p>
            <a:pPr marL="400050" lvl="1" indent="0">
              <a:buNone/>
            </a:pPr>
            <a:endParaRPr lang="en-US" sz="26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600" dirty="0"/>
              <a:t>Federal Reserve regulates money supply via</a:t>
            </a:r>
            <a:br>
              <a:rPr lang="en-US" sz="2600" dirty="0"/>
            </a:br>
            <a:endParaRPr lang="en-US" sz="2600" dirty="0"/>
          </a:p>
          <a:p>
            <a:pPr marL="1200150"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selling or buying </a:t>
            </a:r>
            <a:r>
              <a:rPr lang="en-US" sz="2600" b="1" dirty="0"/>
              <a:t>T-bills</a:t>
            </a:r>
            <a:r>
              <a:rPr lang="en-US" sz="2600" dirty="0"/>
              <a:t>; </a:t>
            </a:r>
          </a:p>
          <a:p>
            <a:pPr marL="1657350"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sell = contract; buy = expand</a:t>
            </a:r>
            <a:br>
              <a:rPr lang="en-US" sz="2600" dirty="0"/>
            </a:br>
            <a:endParaRPr lang="en-US" sz="26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raising/lowering </a:t>
            </a:r>
            <a:r>
              <a:rPr lang="en-US" sz="2600" b="1" dirty="0"/>
              <a:t>reserve requirement </a:t>
            </a:r>
          </a:p>
          <a:p>
            <a:pPr marL="1657350"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raise = contract; lower = expand</a:t>
            </a:r>
          </a:p>
          <a:p>
            <a:pPr marL="857250" lvl="2" indent="0">
              <a:buNone/>
            </a:pPr>
            <a:endParaRPr lang="en-US" sz="2600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sz="2600" dirty="0"/>
              <a:t>raising / lowering </a:t>
            </a:r>
            <a:r>
              <a:rPr lang="en-US" sz="2600" b="1" dirty="0"/>
              <a:t>discount rate </a:t>
            </a:r>
          </a:p>
          <a:p>
            <a:pPr marL="1657350"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raise = contract; lower = expand</a:t>
            </a:r>
          </a:p>
          <a:p>
            <a:pPr marL="400050" lvl="1" indent="0">
              <a:buNone/>
            </a:pPr>
            <a:br>
              <a:rPr lang="en-US" sz="1600" dirty="0"/>
            </a:br>
            <a:endParaRPr lang="en-US" sz="16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The Mortgage Market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7526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45323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817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5562600" cy="60515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16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114800"/>
          </a:xfrm>
          <a:noFill/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2F2B20"/>
                </a:solidFill>
              </a:rPr>
              <a:t> </a:t>
            </a:r>
            <a:endParaRPr lang="en-US" dirty="0">
              <a:solidFill>
                <a:srgbClr val="2F2B20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42 flow of mortgage transac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6"/>
          <a:stretch/>
        </p:blipFill>
        <p:spPr bwMode="auto">
          <a:xfrm>
            <a:off x="2971800" y="914400"/>
            <a:ext cx="49530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3719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508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The Mortgage Market</a:t>
            </a:r>
          </a:p>
          <a:p>
            <a:pPr marL="0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600" b="1" dirty="0"/>
              <a:t>The primary mortgage market</a:t>
            </a:r>
          </a:p>
          <a:p>
            <a:pPr marL="400050" lvl="1" indent="0">
              <a:buNone/>
            </a:pPr>
            <a:endParaRPr lang="en-US" sz="1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Originates loans directly to borrowers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Lenders include savings and loans, commercial banks, mutual savings banks, life insurance companies, mortgage bankers, credit unions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Mortgage brokers procure borrowers for mortgage lenders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Portfolio lenders retain loans for investment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Non-portfolio lenders sell loans to secondary market</a:t>
            </a:r>
            <a:br>
              <a:rPr lang="en-US" sz="2400" dirty="0"/>
            </a:br>
            <a:endParaRPr lang="en-US" sz="24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The Mortgage Market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4100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400800" cy="62801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Mortgage Market</a:t>
            </a:r>
          </a:p>
          <a:p>
            <a:pPr marL="0" lvl="0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The secondary mortgage market</a:t>
            </a:r>
          </a:p>
          <a:p>
            <a:pPr marL="400050" lvl="1" indent="0">
              <a:buNone/>
            </a:pPr>
            <a:endParaRPr lang="en-US" sz="1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Buys existing loans from primary market to provide liquidity to primary lenders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Players include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Fannie Mae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Ginnie Mae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Freddie Mac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Farmer Mac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investment firms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life insurance companies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pension funds</a:t>
            </a:r>
            <a:br>
              <a:rPr lang="en-US" sz="2000" dirty="0"/>
            </a:br>
            <a:endParaRPr lang="en-US" sz="20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The Mortgage Market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56692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637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Mortgage Market</a:t>
            </a:r>
          </a:p>
          <a:p>
            <a:pPr marL="0" indent="0">
              <a:buNone/>
            </a:pPr>
            <a:endParaRPr lang="en-US" sz="1600" dirty="0"/>
          </a:p>
          <a:p>
            <a:pPr marL="400050" lvl="1" indent="0">
              <a:buNone/>
            </a:pPr>
            <a:br>
              <a:rPr lang="en-US" sz="1600" dirty="0"/>
            </a:br>
            <a:endParaRPr lang="en-US" sz="1600" dirty="0"/>
          </a:p>
          <a:p>
            <a:pPr marL="85725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The Mortgage Market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49 money flow in the mortage marke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4"/>
          <a:stretch/>
        </p:blipFill>
        <p:spPr bwMode="auto">
          <a:xfrm>
            <a:off x="3048000" y="990600"/>
            <a:ext cx="5181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09800" y="381000"/>
            <a:ext cx="0" cy="5448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5277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49306"/>
            <a:ext cx="6019800" cy="7037294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Mortgage Market</a:t>
            </a:r>
            <a:endParaRPr lang="en-US" sz="18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8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Role of FNMA, GNMA and FHLMC</a:t>
            </a:r>
            <a:br>
              <a:rPr lang="en-US" sz="700" b="1" dirty="0"/>
            </a:br>
            <a:endParaRPr lang="en-US" sz="700" b="1" dirty="0"/>
          </a:p>
          <a:p>
            <a:pPr marL="685800" lvl="1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FNMA</a:t>
            </a:r>
            <a:r>
              <a:rPr lang="en-US" sz="2400" dirty="0"/>
              <a:t> (Fannie Mae)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buys conventional, FHA- and VA-backed loans and pooled mortgages 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guarantees payment on mortgage-backed securities 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GNMA </a:t>
            </a:r>
            <a:r>
              <a:rPr lang="en-US" sz="2400" dirty="0"/>
              <a:t>(</a:t>
            </a:r>
            <a:r>
              <a:rPr lang="en-US" sz="2400" dirty="0" err="1"/>
              <a:t>Ginnie</a:t>
            </a:r>
            <a:r>
              <a:rPr lang="en-US" sz="2400" dirty="0"/>
              <a:t> Mae)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guarantees certain types of loans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FHLMC </a:t>
            </a:r>
            <a:r>
              <a:rPr lang="en-US" sz="2400" dirty="0"/>
              <a:t>(Freddie Mac)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buys, pools mortgages; sells mortgage backed securities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FAMC </a:t>
            </a:r>
            <a:r>
              <a:rPr lang="en-US" sz="2400" dirty="0"/>
              <a:t>(Farmer Mac)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buys, pools ag mortgages; enhance credit for ag lenders &amp; related players</a:t>
            </a:r>
          </a:p>
          <a:p>
            <a:pPr marL="457200" lvl="1" indent="0">
              <a:buNone/>
            </a:pPr>
            <a:endParaRPr lang="en-US" sz="16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The Mortgage Market</a:t>
            </a: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0754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Conventional loans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permanent, long-term loans not insured by FHA or guaranteed by VA</a:t>
            </a:r>
          </a:p>
          <a:p>
            <a:pPr marL="685800" lvl="1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FHA-insured loans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insured loans granted by FHA-approved lenders to borrowers who meet FHA qualifications</a:t>
            </a:r>
          </a:p>
          <a:p>
            <a:pPr marL="685800" lvl="1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VA-guaranteed loans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guaranteed loans granted by VA-approved lenders to qualified veterans</a:t>
            </a:r>
          </a:p>
          <a:p>
            <a:pPr marL="457200" lvl="1" indent="0">
              <a:buNone/>
            </a:pPr>
            <a:endParaRPr lang="en-US" sz="16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93341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Loan types by loan component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Amortizing – </a:t>
            </a:r>
            <a:r>
              <a:rPr lang="en-US" sz="2400" dirty="0"/>
              <a:t>payments include principal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Negative amortizing – </a:t>
            </a:r>
            <a:r>
              <a:rPr lang="en-US" sz="2400" dirty="0"/>
              <a:t>principal balance goes up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Interest only – </a:t>
            </a:r>
            <a:r>
              <a:rPr lang="en-US" sz="2400" dirty="0"/>
              <a:t>no principal in payment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Fixed rate – </a:t>
            </a:r>
            <a:r>
              <a:rPr lang="en-US" sz="2400" dirty="0"/>
              <a:t>interest rate stays same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Adjustable rate – </a:t>
            </a:r>
            <a:r>
              <a:rPr lang="en-US" sz="2400" dirty="0"/>
              <a:t>interest rate fluctuates</a:t>
            </a:r>
          </a:p>
          <a:p>
            <a:pPr marL="457200" lvl="1" indent="0">
              <a:buNone/>
            </a:pPr>
            <a:endParaRPr lang="en-US" sz="16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5212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Loan types by loan component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Senior – </a:t>
            </a:r>
            <a:r>
              <a:rPr lang="en-US" sz="2400" dirty="0"/>
              <a:t>higher lien priority loan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Junior – </a:t>
            </a:r>
            <a:r>
              <a:rPr lang="en-US" sz="2400" dirty="0"/>
              <a:t>lower lien priority loan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 Fixed or graduated payment </a:t>
            </a:r>
            <a:br>
              <a:rPr lang="en-US" sz="2400" b="1" dirty="0"/>
            </a:br>
            <a:endParaRPr lang="en-US" sz="2400" b="1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 Balloon -  </a:t>
            </a:r>
            <a:r>
              <a:rPr lang="en-US" sz="2400" dirty="0"/>
              <a:t>lump sum principal payoff</a:t>
            </a:r>
            <a:br>
              <a:rPr lang="en-US" sz="2400" dirty="0"/>
            </a:br>
            <a:endParaRPr lang="en-US" sz="2400" dirty="0"/>
          </a:p>
          <a:p>
            <a:pPr marL="685800" lvl="1">
              <a:spcBef>
                <a:spcPts val="70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 Buydown – </a:t>
            </a:r>
            <a:r>
              <a:rPr lang="en-US" sz="2400" dirty="0"/>
              <a:t>prepaid interest up front; lowers rate over loan term</a:t>
            </a:r>
          </a:p>
          <a:p>
            <a:pPr marL="457200" lvl="1" indent="0">
              <a:buNone/>
            </a:pPr>
            <a:endParaRPr lang="en-US" sz="1600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6484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2801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Seller financing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Purchase money mortgages (PMMs)</a:t>
            </a:r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Loans by seller to buyer for all or part of purchase price</a:t>
            </a:r>
            <a:br>
              <a:rPr lang="en-US" dirty="0"/>
            </a:br>
            <a:endParaRPr lang="en-US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Subordinate lien to underlying mortgage </a:t>
            </a:r>
            <a:br>
              <a:rPr lang="en-US" dirty="0"/>
            </a:br>
            <a:endParaRPr lang="en-US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Title transfers to buyer/borrower</a:t>
            </a:r>
            <a:br>
              <a:rPr lang="en-US" dirty="0"/>
            </a:br>
            <a:endParaRPr lang="en-US" dirty="0"/>
          </a:p>
          <a:p>
            <a:pPr marL="1085850" lvl="2">
              <a:buFont typeface="Wingdings" panose="05000000000000000000" pitchFamily="2" charset="2"/>
              <a:buChar char="§"/>
            </a:pPr>
            <a:r>
              <a:rPr lang="en-US" dirty="0"/>
              <a:t>Wraparound: PMM where seller continues payment on underlying mortgage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1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9781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90800" y="273050"/>
            <a:ext cx="6096000" cy="6127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Seller financing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Contracts for deed</a:t>
            </a:r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Installment sale, i.e., periodic payments</a:t>
            </a:r>
            <a:br>
              <a:rPr lang="en-US" dirty="0"/>
            </a:br>
            <a:endParaRPr lang="en-US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Seller finances buyer via contract</a:t>
            </a:r>
            <a:br>
              <a:rPr lang="en-US" dirty="0"/>
            </a:br>
            <a:endParaRPr lang="en-US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Seller retains title until contract terms are fulfilled</a:t>
            </a:r>
            <a:br>
              <a:rPr lang="en-US" dirty="0"/>
            </a:br>
            <a:endParaRPr lang="en-US" dirty="0"/>
          </a:p>
          <a:p>
            <a:pPr lvl="2" indent="-285750">
              <a:buFont typeface="Wingdings" panose="05000000000000000000" pitchFamily="2" charset="2"/>
              <a:buChar char="§"/>
            </a:pPr>
            <a:r>
              <a:rPr lang="en-US" dirty="0"/>
              <a:t>Any underlying mortgage stays in place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1" y="1600200"/>
            <a:ext cx="19812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5380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203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Special-purpose loans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Home equity </a:t>
            </a:r>
            <a:r>
              <a:rPr lang="en-US" sz="2400" dirty="0"/>
              <a:t>– loan collateralized by equity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Package</a:t>
            </a:r>
            <a:r>
              <a:rPr lang="en-US" sz="2400" dirty="0"/>
              <a:t> – finances  real and personal property</a:t>
            </a:r>
          </a:p>
          <a:p>
            <a:pPr marL="400050" lvl="1" indent="0">
              <a:buNone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Construction</a:t>
            </a:r>
            <a:r>
              <a:rPr lang="en-US" sz="2400" dirty="0"/>
              <a:t>- temporary loan for construction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Bridge</a:t>
            </a:r>
            <a:r>
              <a:rPr lang="en-US" sz="2400" dirty="0"/>
              <a:t> –  loan that ‘bridges’ time gap between short and long-term financing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17-39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486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615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16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114800"/>
          </a:xfrm>
          <a:noFill/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2F2B20"/>
                </a:solidFill>
              </a:rPr>
              <a:t> </a:t>
            </a:r>
            <a:endParaRPr lang="en-US" dirty="0">
              <a:solidFill>
                <a:srgbClr val="2F2B20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 lvl="0"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43 flow of a trust deed transac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"/>
          <a:stretch/>
        </p:blipFill>
        <p:spPr bwMode="auto">
          <a:xfrm>
            <a:off x="3124200" y="990601"/>
            <a:ext cx="4572000" cy="533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46833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248400" cy="6432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Real Estate Loans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Special-purpose loans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Equity participation </a:t>
            </a:r>
            <a:r>
              <a:rPr lang="en-US" sz="2400" dirty="0"/>
              <a:t>– non-occupying investor assists in down payment</a:t>
            </a:r>
            <a:br>
              <a:rPr lang="en-US" sz="2400" dirty="0"/>
            </a:br>
            <a:r>
              <a:rPr lang="en-US" sz="2400" dirty="0"/>
              <a:t> </a:t>
            </a:r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Take-out  / permanent loan </a:t>
            </a:r>
            <a:r>
              <a:rPr lang="en-US" sz="2400" dirty="0"/>
              <a:t>– long-term loan that retires construction loan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Reverse annuity </a:t>
            </a:r>
            <a:r>
              <a:rPr lang="en-US" sz="2400" dirty="0"/>
              <a:t>– secures equity for cash payments while occupying property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Blanket</a:t>
            </a:r>
            <a:r>
              <a:rPr lang="en-US" sz="2400" dirty="0"/>
              <a:t> – loan secured by more than one property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847376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/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Types of Real Estate Loans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17-40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04800"/>
            <a:ext cx="0" cy="5562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88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743200" y="273050"/>
            <a:ext cx="5943600" cy="6051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Financial components of a loan</a:t>
            </a:r>
            <a:br>
              <a:rPr lang="en-US" sz="2400" b="1" dirty="0"/>
            </a:b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Original principal</a:t>
            </a:r>
            <a:r>
              <a:rPr lang="en-US" sz="2400" dirty="0"/>
              <a:t>: amount borrowed 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Loan balance</a:t>
            </a:r>
            <a:r>
              <a:rPr lang="en-US" sz="2400" dirty="0"/>
              <a:t>: unpaid principal at any point in life of loan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Interest</a:t>
            </a:r>
            <a:r>
              <a:rPr lang="en-US" sz="2400" dirty="0"/>
              <a:t>: charge for use of money; rate fixed or variable</a:t>
            </a:r>
            <a:br>
              <a:rPr lang="en-US" sz="1800" dirty="0"/>
            </a:b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34461" y="1524000"/>
            <a:ext cx="1981201" cy="41910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6336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04800"/>
            <a:ext cx="0" cy="5410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277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743200" y="273050"/>
            <a:ext cx="5943600" cy="6051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Financial components of a loan (cont.)</a:t>
            </a:r>
            <a:br>
              <a:rPr lang="en-US" sz="2400" b="1" dirty="0"/>
            </a:br>
            <a:endParaRPr lang="en-US" sz="2400" b="1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Annual Percentage Rate (APR) </a:t>
            </a:r>
            <a:r>
              <a:rPr lang="en-US" sz="2400" dirty="0"/>
              <a:t>includes interest &amp; all finance charges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Term: </a:t>
            </a:r>
            <a:r>
              <a:rPr lang="en-US" sz="2400" dirty="0"/>
              <a:t>period for repayment of interest and principal 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b="1" dirty="0"/>
              <a:t>Payment: </a:t>
            </a:r>
            <a:r>
              <a:rPr lang="en-US" sz="2400" dirty="0"/>
              <a:t>periodic payment of interest and/or principal</a:t>
            </a:r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34461" y="1524000"/>
            <a:ext cx="1981201" cy="41910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6336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689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60515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Financial components of a loan (cont.)</a:t>
            </a:r>
            <a:br>
              <a:rPr lang="en-US" sz="2400" b="1" dirty="0"/>
            </a:br>
            <a:endParaRPr lang="en-US" sz="24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1905001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6336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44 poin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7"/>
          <a:stretch/>
        </p:blipFill>
        <p:spPr bwMode="auto">
          <a:xfrm>
            <a:off x="3429000" y="1371600"/>
            <a:ext cx="47244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09800" y="381000"/>
            <a:ext cx="0" cy="5486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234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8600" y="273050"/>
            <a:ext cx="28194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0" y="273050"/>
            <a:ext cx="6019800" cy="58531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1600" dirty="0"/>
          </a:p>
          <a:p>
            <a:pPr marL="400050" lvl="1" indent="0">
              <a:buNone/>
            </a:pP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0" y="1600200"/>
            <a:ext cx="1981201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sz="1200" dirty="0"/>
          </a:p>
          <a:p>
            <a:endParaRPr lang="en-US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45 elements of the mortgage loa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 b="13473"/>
          <a:stretch/>
        </p:blipFill>
        <p:spPr bwMode="auto">
          <a:xfrm>
            <a:off x="3087254" y="1066801"/>
            <a:ext cx="4761345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460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2743201" cy="11620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17:</a:t>
            </a:r>
            <a:br>
              <a:rPr lang="en-US" sz="2400" dirty="0"/>
            </a:br>
            <a:r>
              <a:rPr lang="en-US" sz="2400" dirty="0">
                <a:latin typeface="Arial"/>
                <a:ea typeface="Times New Roman"/>
                <a:cs typeface="Shruti"/>
              </a:rPr>
              <a:t>Real Estate Finance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819400" y="273050"/>
            <a:ext cx="58674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Anatomy of Mortgage Lending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Promissory Note</a:t>
            </a:r>
          </a:p>
          <a:p>
            <a:pPr marL="400050" lvl="1" indent="0">
              <a:buNone/>
            </a:pPr>
            <a:endParaRPr lang="en-US" sz="2400" dirty="0"/>
          </a:p>
          <a:p>
            <a:pPr marL="1085850" lvl="2">
              <a:buFont typeface="Wingdings" panose="05000000000000000000" pitchFamily="2" charset="2"/>
              <a:buChar char="q"/>
            </a:pPr>
            <a:r>
              <a:rPr lang="en-US" dirty="0"/>
              <a:t>Legal instrument stating </a:t>
            </a:r>
          </a:p>
          <a:p>
            <a:pPr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debt amount</a:t>
            </a:r>
          </a:p>
          <a:p>
            <a:pPr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loan term</a:t>
            </a:r>
          </a:p>
          <a:p>
            <a:pPr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method &amp; timing of repayment</a:t>
            </a:r>
          </a:p>
          <a:p>
            <a:pPr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interest rate </a:t>
            </a:r>
          </a:p>
          <a:p>
            <a:pPr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promise to pay </a:t>
            </a:r>
            <a:br>
              <a:rPr lang="en-US" sz="2400" dirty="0"/>
            </a:br>
            <a:endParaRPr lang="en-US" sz="2400" dirty="0"/>
          </a:p>
          <a:p>
            <a:pPr marL="1085850" lvl="2">
              <a:buFont typeface="Wingdings" panose="05000000000000000000" pitchFamily="2" charset="2"/>
              <a:buChar char="q"/>
            </a:pPr>
            <a:r>
              <a:rPr lang="en-US" dirty="0"/>
              <a:t>Negotiable instrument assignable to a third party</a:t>
            </a:r>
            <a:br>
              <a:rPr lang="en-US" sz="1700" dirty="0"/>
            </a:br>
            <a:endParaRPr lang="en-US" sz="17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5000" cy="4114800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>
                <a:solidFill>
                  <a:srgbClr val="FF0000"/>
                </a:solidFill>
              </a:rPr>
              <a:t>Anatomy of Mortgage Lending</a:t>
            </a:r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Initiating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Qualifying for a Mortgage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Closing a Loan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Laws Affecting Mortgage Lending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The Mortgage Market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 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b="1" dirty="0"/>
              <a:t>Types of Real Estate Loans</a:t>
            </a:r>
            <a:endParaRPr lang="en-US" dirty="0"/>
          </a:p>
          <a:p>
            <a:endParaRPr lang="en-US" sz="1200" dirty="0"/>
          </a:p>
          <a:p>
            <a:endParaRPr lang="en-US" sz="12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514054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</a:t>
                      </a: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17  Real Estate Finance              Slide 17-9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04800" y="1371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21832" y="228600"/>
            <a:ext cx="0" cy="5486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22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</TotalTime>
  <Words>4010</Words>
  <Application>Microsoft Office PowerPoint</Application>
  <PresentationFormat>On-screen Show (4:3)</PresentationFormat>
  <Paragraphs>1007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Calibri</vt:lpstr>
      <vt:lpstr>Courier New</vt:lpstr>
      <vt:lpstr>Wingdings</vt:lpstr>
      <vt:lpstr>Office Theme</vt:lpstr>
      <vt:lpstr>1_Office Theme</vt:lpstr>
      <vt:lpstr>Unit 17: REAL ESTATE FINANCE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  <vt:lpstr># 17: Real Estate Finance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116</cp:revision>
  <cp:lastPrinted>2016-08-28T14:04:38Z</cp:lastPrinted>
  <dcterms:created xsi:type="dcterms:W3CDTF">2016-08-26T20:25:48Z</dcterms:created>
  <dcterms:modified xsi:type="dcterms:W3CDTF">2023-04-27T14:48:07Z</dcterms:modified>
</cp:coreProperties>
</file>